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0"/>
  </p:notesMasterIdLst>
  <p:sldIdLst>
    <p:sldId id="256" r:id="rId2"/>
    <p:sldId id="368" r:id="rId3"/>
    <p:sldId id="397" r:id="rId4"/>
    <p:sldId id="398" r:id="rId5"/>
    <p:sldId id="399" r:id="rId6"/>
    <p:sldId id="400" r:id="rId7"/>
    <p:sldId id="401" r:id="rId8"/>
    <p:sldId id="34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7/31/2020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7/31/2020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7/31/2020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7/31/2020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7/31/2020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7/31/2020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7/31/2020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7/31/2020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7/31/2020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7/31/2020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7/31/2020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7/31/2020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9906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US" sz="2800" b="1" dirty="0" smtClean="0">
                <a:solidFill>
                  <a:srgbClr val="FF0000"/>
                </a:solidFill>
              </a:rPr>
              <a:t>Kinds of </a:t>
            </a:r>
            <a:r>
              <a:rPr lang="en-US" sz="2800" b="1" dirty="0" smtClean="0">
                <a:solidFill>
                  <a:srgbClr val="FF0000"/>
                </a:solidFill>
              </a:rPr>
              <a:t>Meeting-C</a:t>
            </a:r>
            <a:r>
              <a:rPr lang="en-US" sz="2800" b="1" dirty="0" smtClean="0">
                <a:solidFill>
                  <a:srgbClr val="FF0000"/>
                </a:solidFill>
              </a:rPr>
              <a:t>: </a:t>
            </a:r>
            <a:r>
              <a:rPr lang="en-US" sz="2800" b="1" dirty="0" smtClean="0">
                <a:solidFill>
                  <a:srgbClr val="FF0000"/>
                </a:solidFill>
              </a:rPr>
              <a:t>Board </a:t>
            </a:r>
            <a:r>
              <a:rPr lang="en-US" sz="2800" b="1" dirty="0" smtClean="0">
                <a:solidFill>
                  <a:srgbClr val="FF0000"/>
                </a:solidFill>
              </a:rPr>
              <a:t>Meetings;</a:t>
            </a:r>
            <a:br>
              <a:rPr lang="en-US" sz="2800" b="1" dirty="0" smtClean="0">
                <a:solidFill>
                  <a:srgbClr val="FF0000"/>
                </a:solidFill>
              </a:rPr>
            </a:br>
            <a:r>
              <a:rPr lang="en-US" sz="2800" b="1" dirty="0" smtClean="0">
                <a:solidFill>
                  <a:srgbClr val="FF0000"/>
                </a:solidFill>
              </a:rPr>
              <a:t>Meetings </a:t>
            </a:r>
            <a:r>
              <a:rPr lang="en-US" sz="2800" b="1" dirty="0" smtClean="0">
                <a:solidFill>
                  <a:srgbClr val="FF0000"/>
                </a:solidFill>
              </a:rPr>
              <a:t>of the Committees of </a:t>
            </a:r>
            <a:r>
              <a:rPr lang="en-US" sz="2800" b="1" dirty="0" smtClean="0">
                <a:solidFill>
                  <a:srgbClr val="FF0000"/>
                </a:solidFill>
              </a:rPr>
              <a:t>Directors; Class meetings., Meetings </a:t>
            </a:r>
            <a:r>
              <a:rPr lang="en-US" sz="2800" b="1" dirty="0" smtClean="0">
                <a:solidFill>
                  <a:srgbClr val="FF0000"/>
                </a:solidFill>
              </a:rPr>
              <a:t>of </a:t>
            </a:r>
            <a:r>
              <a:rPr lang="en-US" sz="2800" b="1" dirty="0" smtClean="0">
                <a:solidFill>
                  <a:srgbClr val="FF0000"/>
                </a:solidFill>
              </a:rPr>
              <a:t>creditors, Meetings </a:t>
            </a:r>
            <a:r>
              <a:rPr lang="en-US" sz="2800" b="1" dirty="0" smtClean="0">
                <a:solidFill>
                  <a:srgbClr val="FF0000"/>
                </a:solidFill>
              </a:rPr>
              <a:t>of </a:t>
            </a:r>
            <a:r>
              <a:rPr lang="en-US" sz="2800" b="1" dirty="0" smtClean="0">
                <a:solidFill>
                  <a:srgbClr val="FF0000"/>
                </a:solidFill>
              </a:rPr>
              <a:t>debenture-holders</a:t>
            </a:r>
            <a:r>
              <a:rPr lang="en-US" sz="2800" b="1" dirty="0" smtClean="0">
                <a:solidFill>
                  <a:srgbClr val="FF0000"/>
                </a:solidFill>
              </a:rPr>
              <a:t/>
            </a:r>
            <a:br>
              <a:rPr lang="en-US" sz="2800" b="1" dirty="0" smtClean="0">
                <a:solidFill>
                  <a:srgbClr val="FF0000"/>
                </a:solidFill>
              </a:rPr>
            </a:br>
            <a:r>
              <a:rPr lang="en-US" sz="2800" b="1" dirty="0" smtClean="0">
                <a:solidFill>
                  <a:srgbClr val="FF0000"/>
                </a:solidFill>
              </a:rPr>
              <a:t> </a:t>
            </a:r>
            <a:r>
              <a:rPr lang="en-US" sz="2800" b="1" dirty="0" smtClean="0">
                <a:solidFill>
                  <a:srgbClr val="FF0000"/>
                </a:solidFill>
              </a:rPr>
              <a:t/>
            </a:r>
            <a:br>
              <a:rPr lang="en-US" sz="2800" b="1" dirty="0" smtClean="0">
                <a:solidFill>
                  <a:srgbClr val="FF0000"/>
                </a:solidFill>
              </a:rPr>
            </a:br>
            <a:r>
              <a:rPr lang="en-US" sz="3200" b="1" dirty="0" smtClean="0">
                <a:solidFill>
                  <a:srgbClr val="FF0000"/>
                </a:solidFill>
              </a:rPr>
              <a:t> </a:t>
            </a:r>
            <a:r>
              <a:rPr lang="en-US" sz="2800" dirty="0" smtClean="0">
                <a:solidFill>
                  <a:srgbClr val="FF0000"/>
                </a:solidFill>
              </a:rPr>
              <a:t/>
            </a:r>
            <a:br>
              <a:rPr lang="en-US" sz="2800" dirty="0" smtClean="0">
                <a:solidFill>
                  <a:srgbClr val="FF0000"/>
                </a:solidFill>
              </a:rPr>
            </a:br>
            <a:endParaRPr lang="en-US" sz="27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object 2"/>
          <p:cNvSpPr txBox="1"/>
          <p:nvPr/>
        </p:nvSpPr>
        <p:spPr>
          <a:xfrm>
            <a:off x="381000" y="481643"/>
            <a:ext cx="8305800" cy="5983689"/>
          </a:xfrm>
          <a:prstGeom prst="rect">
            <a:avLst/>
          </a:prstGeom>
        </p:spPr>
        <p:txBody>
          <a:bodyPr vert="horz" wrap="square" lIns="0" tIns="12700" rIns="0" bIns="0" rtlCol="0">
            <a:spAutoFit/>
          </a:bodyPr>
          <a:lstStyle/>
          <a:p>
            <a:pPr algn="just"/>
            <a:r>
              <a:rPr lang="en-US" sz="2800" b="1" dirty="0" smtClean="0">
                <a:solidFill>
                  <a:srgbClr val="FF0000"/>
                </a:solidFill>
                <a:latin typeface="+mj-lt"/>
              </a:rPr>
              <a:t>II. Board </a:t>
            </a:r>
            <a:r>
              <a:rPr lang="en-US" sz="2800" b="1" dirty="0" smtClean="0">
                <a:solidFill>
                  <a:srgbClr val="FF0000"/>
                </a:solidFill>
                <a:latin typeface="+mj-lt"/>
              </a:rPr>
              <a:t>Meetings-</a:t>
            </a:r>
            <a:endParaRPr lang="en-US" sz="2800" dirty="0" smtClean="0">
              <a:solidFill>
                <a:srgbClr val="FF0000"/>
              </a:solidFill>
              <a:latin typeface="+mj-lt"/>
            </a:endParaRPr>
          </a:p>
          <a:p>
            <a:pPr algn="just"/>
            <a:r>
              <a:rPr lang="en-US" sz="2400" dirty="0" smtClean="0">
                <a:latin typeface="+mj-lt"/>
              </a:rPr>
              <a:t> </a:t>
            </a:r>
          </a:p>
          <a:p>
            <a:pPr algn="just"/>
            <a:r>
              <a:rPr lang="en-US" sz="2400" dirty="0" smtClean="0">
                <a:latin typeface="+mj-lt"/>
              </a:rPr>
              <a:t>The directors of a company exercise most of their powers in a joint meeting called the meeting of the Board. Section 173 of Companies’ act 2013</a:t>
            </a:r>
            <a:r>
              <a:rPr lang="en-US" sz="2400" dirty="0" smtClean="0">
                <a:latin typeface="+mj-lt"/>
                <a:hlinkClick r:id="rId2"/>
              </a:rPr>
              <a:t>[xiii]</a:t>
            </a:r>
            <a:r>
              <a:rPr lang="en-US" sz="2400" dirty="0" smtClean="0">
                <a:latin typeface="+mj-lt"/>
              </a:rPr>
              <a:t> provide for meeting of board of directors where they exercise their powers and functions. This is to ensure that board of directors supervise the company efficiently.</a:t>
            </a:r>
          </a:p>
          <a:p>
            <a:pPr lvl="0" algn="just">
              <a:lnSpc>
                <a:spcPct val="50000"/>
              </a:lnSpc>
            </a:pPr>
            <a:endParaRPr lang="en-US" sz="2400" b="1" dirty="0" smtClean="0">
              <a:latin typeface="+mj-lt"/>
            </a:endParaRPr>
          </a:p>
          <a:p>
            <a:pPr lvl="0" algn="just"/>
            <a:r>
              <a:rPr lang="en-US" sz="2400" b="1" dirty="0" smtClean="0">
                <a:latin typeface="+mj-lt"/>
              </a:rPr>
              <a:t>First </a:t>
            </a:r>
            <a:r>
              <a:rPr lang="en-US" sz="2400" b="1" dirty="0" smtClean="0">
                <a:latin typeface="+mj-lt"/>
              </a:rPr>
              <a:t>board meeting –</a:t>
            </a:r>
            <a:r>
              <a:rPr lang="en-US" sz="2400" dirty="0" smtClean="0">
                <a:latin typeface="+mj-lt"/>
              </a:rPr>
              <a:t> The first meeting should be held within 30 days of the incorporation of the company. The board of directors use their expertise and knowledge and discuss strategies to run the company.</a:t>
            </a:r>
          </a:p>
          <a:p>
            <a:pPr lvl="0" algn="just">
              <a:lnSpc>
                <a:spcPct val="50000"/>
              </a:lnSpc>
            </a:pPr>
            <a:endParaRPr lang="en-US" sz="2400" b="1" dirty="0" smtClean="0">
              <a:latin typeface="+mj-lt"/>
            </a:endParaRPr>
          </a:p>
          <a:p>
            <a:pPr lvl="0" algn="just"/>
            <a:r>
              <a:rPr lang="en-US" sz="2400" b="1" dirty="0" smtClean="0">
                <a:latin typeface="+mj-lt"/>
              </a:rPr>
              <a:t>Time </a:t>
            </a:r>
            <a:r>
              <a:rPr lang="en-US" sz="2400" b="1" dirty="0" smtClean="0">
                <a:latin typeface="+mj-lt"/>
              </a:rPr>
              <a:t>and due date – </a:t>
            </a:r>
            <a:r>
              <a:rPr lang="en-US" sz="2400" dirty="0" smtClean="0">
                <a:latin typeface="+mj-lt"/>
              </a:rPr>
              <a:t>In a year not less than 4 meetings are to be held and not more than 4 months should pass between two meetings. In other words, every board meeting has to be held within 3 months to complete the required provision</a:t>
            </a:r>
            <a:r>
              <a:rPr lang="en-US" sz="2400" dirty="0" smtClean="0">
                <a:latin typeface="+mj-lt"/>
              </a:rPr>
              <a:t>.</a:t>
            </a:r>
            <a:endParaRPr lang="en-US" sz="2400" dirty="0">
              <a:latin typeface="+mj-lt"/>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object 2"/>
          <p:cNvSpPr txBox="1"/>
          <p:nvPr/>
        </p:nvSpPr>
        <p:spPr>
          <a:xfrm>
            <a:off x="381000" y="481643"/>
            <a:ext cx="8305800" cy="5552802"/>
          </a:xfrm>
          <a:prstGeom prst="rect">
            <a:avLst/>
          </a:prstGeom>
        </p:spPr>
        <p:txBody>
          <a:bodyPr vert="horz" wrap="square" lIns="0" tIns="12700" rIns="0" bIns="0" rtlCol="0">
            <a:spAutoFit/>
          </a:bodyPr>
          <a:lstStyle/>
          <a:p>
            <a:pPr lvl="0" algn="just"/>
            <a:r>
              <a:rPr lang="en-US" sz="2400" b="1" dirty="0" smtClean="0">
                <a:latin typeface="+mj-lt"/>
              </a:rPr>
              <a:t>Presence </a:t>
            </a:r>
            <a:r>
              <a:rPr lang="en-US" sz="2400" b="1" dirty="0" smtClean="0">
                <a:latin typeface="+mj-lt"/>
              </a:rPr>
              <a:t>of directors</a:t>
            </a:r>
            <a:r>
              <a:rPr lang="en-US" sz="2400" dirty="0" smtClean="0">
                <a:latin typeface="+mj-lt"/>
              </a:rPr>
              <a:t> – The directors are not required to physically present in every meeting, they can be present through other video or audio means. But there may be certain matters which cannot be discussed through video conferencing or audio visual means and in such cases central government may prohibit the use of the same. Also a director can only remain absent if granted permission by the chairman.</a:t>
            </a:r>
          </a:p>
          <a:p>
            <a:pPr lvl="0" algn="just"/>
            <a:endParaRPr lang="en-US" sz="2400" b="1" dirty="0" smtClean="0">
              <a:latin typeface="+mj-lt"/>
            </a:endParaRPr>
          </a:p>
          <a:p>
            <a:pPr lvl="0" algn="just"/>
            <a:r>
              <a:rPr lang="en-US" sz="2400" b="1" dirty="0" smtClean="0">
                <a:latin typeface="+mj-lt"/>
              </a:rPr>
              <a:t>Notice-</a:t>
            </a:r>
            <a:r>
              <a:rPr lang="en-US" sz="2400" dirty="0" smtClean="0">
                <a:latin typeface="+mj-lt"/>
              </a:rPr>
              <a:t> Every director has to be pre notified about the meeting at his registered address and notice should be given in not less than 7 days. Moreover the decisions of the meetings are to be notified to directors who were absent from it. If the person responsible for notifying defaults from his duty, he is liable to be </a:t>
            </a:r>
            <a:r>
              <a:rPr lang="en-US" sz="2400" dirty="0" err="1" smtClean="0">
                <a:latin typeface="+mj-lt"/>
              </a:rPr>
              <a:t>penalised</a:t>
            </a:r>
            <a:r>
              <a:rPr lang="en-US" sz="2400" dirty="0" smtClean="0">
                <a:latin typeface="+mj-lt"/>
              </a:rPr>
              <a:t>. Compliance with the law is ascertained when directors are notified. </a:t>
            </a:r>
            <a:r>
              <a:rPr lang="en-US" sz="2400" dirty="0" smtClean="0">
                <a:latin typeface="+mj-lt"/>
                <a:hlinkClick r:id="rId2"/>
              </a:rPr>
              <a:t>[xiv</a:t>
            </a:r>
            <a:r>
              <a:rPr lang="en-US" sz="2400" dirty="0" smtClean="0">
                <a:latin typeface="+mj-lt"/>
                <a:hlinkClick r:id="rId2"/>
              </a:rPr>
              <a:t>]</a:t>
            </a:r>
            <a:endParaRPr lang="en-US" sz="2400" dirty="0">
              <a:latin typeface="+mj-lt"/>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object 2"/>
          <p:cNvSpPr txBox="1"/>
          <p:nvPr/>
        </p:nvSpPr>
        <p:spPr>
          <a:xfrm>
            <a:off x="381000" y="481643"/>
            <a:ext cx="8305800" cy="5983689"/>
          </a:xfrm>
          <a:prstGeom prst="rect">
            <a:avLst/>
          </a:prstGeom>
        </p:spPr>
        <p:txBody>
          <a:bodyPr vert="horz" wrap="square" lIns="0" tIns="12700" rIns="0" bIns="0" rtlCol="0">
            <a:spAutoFit/>
          </a:bodyPr>
          <a:lstStyle/>
          <a:p>
            <a:pPr lvl="0" algn="just"/>
            <a:r>
              <a:rPr lang="en-US" sz="2400" b="1" dirty="0" smtClean="0">
                <a:latin typeface="+mj-lt"/>
              </a:rPr>
              <a:t>Quorum</a:t>
            </a:r>
            <a:r>
              <a:rPr lang="en-US" sz="2400" b="1" dirty="0" smtClean="0">
                <a:latin typeface="+mj-lt"/>
                <a:hlinkClick r:id="rId2"/>
              </a:rPr>
              <a:t>[xv]</a:t>
            </a:r>
            <a:r>
              <a:rPr lang="en-US" sz="2400" dirty="0" smtClean="0">
                <a:latin typeface="+mj-lt"/>
              </a:rPr>
              <a:t>– A definite number of members or directors have to be present in the meeting according to section 174. The board meeting is to comprise of 1/3 of total members or two directors (whatever is feasible).</a:t>
            </a:r>
          </a:p>
          <a:p>
            <a:pPr algn="just"/>
            <a:r>
              <a:rPr lang="en-US" sz="2400" dirty="0" smtClean="0">
                <a:latin typeface="+mj-lt"/>
              </a:rPr>
              <a:t> </a:t>
            </a:r>
          </a:p>
          <a:p>
            <a:pPr algn="just"/>
            <a:r>
              <a:rPr lang="en-US" sz="2800" b="1" dirty="0" smtClean="0">
                <a:solidFill>
                  <a:srgbClr val="FF0000"/>
                </a:solidFill>
                <a:latin typeface="+mj-lt"/>
              </a:rPr>
              <a:t>III. Meetings of the Committees of Directors:</a:t>
            </a:r>
            <a:endParaRPr lang="en-US" sz="2800" dirty="0" smtClean="0">
              <a:solidFill>
                <a:srgbClr val="FF0000"/>
              </a:solidFill>
              <a:latin typeface="+mj-lt"/>
            </a:endParaRPr>
          </a:p>
          <a:p>
            <a:pPr algn="just"/>
            <a:r>
              <a:rPr lang="en-US" sz="2400" dirty="0" smtClean="0">
                <a:latin typeface="+mj-lt"/>
              </a:rPr>
              <a:t> </a:t>
            </a:r>
          </a:p>
          <a:p>
            <a:pPr algn="just"/>
            <a:r>
              <a:rPr lang="en-US" sz="2400" dirty="0" smtClean="0">
                <a:latin typeface="+mj-lt"/>
              </a:rPr>
              <a:t>The Board of Directors may form certain committees and delegate some of its powers to them. These committees should consist of only directors. The delegation of powers to such committees is to be </a:t>
            </a:r>
            <a:r>
              <a:rPr lang="en-US" sz="2400" dirty="0" err="1" smtClean="0">
                <a:latin typeface="+mj-lt"/>
              </a:rPr>
              <a:t>authorised</a:t>
            </a:r>
            <a:r>
              <a:rPr lang="en-US" sz="2400" dirty="0" smtClean="0">
                <a:latin typeface="+mj-lt"/>
              </a:rPr>
              <a:t> by the Articles of Association and should be subject to the provisions of the Companies Act. In a large company routine matters like Allotment, Transfer, Finance are handled by sub-committees of the Board of Directors. The meetings of such committees are held in the same way as those of Board Meetings.</a:t>
            </a:r>
          </a:p>
          <a:p>
            <a:pPr algn="just"/>
            <a:r>
              <a:rPr lang="en-US" sz="2400" b="1" dirty="0" smtClean="0">
                <a:latin typeface="+mj-lt"/>
              </a:rPr>
              <a:t> </a:t>
            </a: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object 2"/>
          <p:cNvSpPr txBox="1"/>
          <p:nvPr/>
        </p:nvSpPr>
        <p:spPr>
          <a:xfrm>
            <a:off x="381000" y="481643"/>
            <a:ext cx="8305800" cy="5614357"/>
          </a:xfrm>
          <a:prstGeom prst="rect">
            <a:avLst/>
          </a:prstGeom>
        </p:spPr>
        <p:txBody>
          <a:bodyPr vert="horz" wrap="square" lIns="0" tIns="12700" rIns="0" bIns="0" rtlCol="0">
            <a:spAutoFit/>
          </a:bodyPr>
          <a:lstStyle/>
          <a:p>
            <a:pPr algn="just"/>
            <a:r>
              <a:rPr lang="en-US" sz="2800" b="1" dirty="0" smtClean="0">
                <a:solidFill>
                  <a:srgbClr val="FF0000"/>
                </a:solidFill>
                <a:latin typeface="+mj-lt"/>
              </a:rPr>
              <a:t>IV</a:t>
            </a:r>
            <a:r>
              <a:rPr lang="en-US" sz="2800" b="1" dirty="0" smtClean="0">
                <a:solidFill>
                  <a:srgbClr val="FF0000"/>
                </a:solidFill>
                <a:latin typeface="+mj-lt"/>
              </a:rPr>
              <a:t>. Class Meetings</a:t>
            </a:r>
          </a:p>
          <a:p>
            <a:pPr algn="just"/>
            <a:r>
              <a:rPr lang="en-US" sz="2400" dirty="0" smtClean="0">
                <a:latin typeface="+mj-lt"/>
              </a:rPr>
              <a:t> </a:t>
            </a:r>
          </a:p>
          <a:p>
            <a:pPr algn="just"/>
            <a:r>
              <a:rPr lang="en-US" sz="2400" dirty="0" smtClean="0">
                <a:latin typeface="+mj-lt"/>
              </a:rPr>
              <a:t>When the meeting of a particular class of shareholders takes place such as preference shareholder meeting, it is known as class meeting. Such a meeting can be attended only by that class of shareholders. The articles define the procedure for calling such meeting. Such a meeting is called for the alteration in the rights and privileges of the shareholders and for the purpose of conversion of one class of shares into another</a:t>
            </a:r>
            <a:r>
              <a:rPr lang="en-US" sz="2400" dirty="0" smtClean="0">
                <a:latin typeface="+mj-lt"/>
              </a:rPr>
              <a:t>.</a:t>
            </a:r>
          </a:p>
          <a:p>
            <a:pPr algn="just"/>
            <a:endParaRPr lang="en-US" sz="2400" dirty="0" smtClean="0">
              <a:latin typeface="+mj-lt"/>
            </a:endParaRPr>
          </a:p>
          <a:p>
            <a:pPr algn="just"/>
            <a:r>
              <a:rPr lang="en-US" sz="2400" dirty="0" smtClean="0">
                <a:latin typeface="+mj-lt"/>
              </a:rPr>
              <a:t>Under the Companies Act, class meetings of various kinds of shareholders and creditors are required to be held under different circumstances. Class meetings of the holders of different classes of shares are to be held if the rights attaching to these shares are to be varied. </a:t>
            </a: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object 2"/>
          <p:cNvSpPr txBox="1"/>
          <p:nvPr/>
        </p:nvSpPr>
        <p:spPr>
          <a:xfrm>
            <a:off x="381000" y="481643"/>
            <a:ext cx="8305800" cy="5214248"/>
          </a:xfrm>
          <a:prstGeom prst="rect">
            <a:avLst/>
          </a:prstGeom>
        </p:spPr>
        <p:txBody>
          <a:bodyPr vert="horz" wrap="square" lIns="0" tIns="12700" rIns="0" bIns="0" rtlCol="0">
            <a:spAutoFit/>
          </a:bodyPr>
          <a:lstStyle/>
          <a:p>
            <a:pPr algn="just"/>
            <a:r>
              <a:rPr lang="en-US" sz="2600" b="1" dirty="0" smtClean="0">
                <a:solidFill>
                  <a:srgbClr val="FF0000"/>
                </a:solidFill>
                <a:latin typeface="+mj-lt"/>
              </a:rPr>
              <a:t>V</a:t>
            </a:r>
            <a:r>
              <a:rPr lang="en-US" sz="2600" b="1" dirty="0" smtClean="0">
                <a:solidFill>
                  <a:srgbClr val="FF0000"/>
                </a:solidFill>
                <a:latin typeface="+mj-lt"/>
              </a:rPr>
              <a:t>. Meetings of Creditors:</a:t>
            </a:r>
          </a:p>
          <a:p>
            <a:pPr algn="just"/>
            <a:r>
              <a:rPr lang="en-US" sz="2600" dirty="0" smtClean="0">
                <a:latin typeface="+mj-lt"/>
              </a:rPr>
              <a:t> </a:t>
            </a:r>
          </a:p>
          <a:p>
            <a:pPr algn="just"/>
            <a:r>
              <a:rPr lang="en-US" sz="2600" dirty="0" smtClean="0">
                <a:latin typeface="+mj-lt"/>
              </a:rPr>
              <a:t>The meetings of creditors are called when the company proposes to make a scheme for arrangement with its creditors. Section, 391 to 393 of the Companies Act not only give powers to the company to compromise with the creditors but also lay down the procedure of doing so. Creditor’s meetings- Under section 230</a:t>
            </a:r>
            <a:r>
              <a:rPr lang="en-US" sz="2600" dirty="0" smtClean="0">
                <a:latin typeface="+mj-lt"/>
                <a:hlinkClick r:id="rId2"/>
              </a:rPr>
              <a:t>[xvi]</a:t>
            </a:r>
            <a:r>
              <a:rPr lang="en-US" sz="2600" dirty="0" smtClean="0">
                <a:latin typeface="+mj-lt"/>
              </a:rPr>
              <a:t> of the Act, companies can make arrangements with creditors. Such arrangements are often discussed in meeting between the directors, board and creditors. It is known as meeting of creditors. In some cases the judiciary may also play an important role in calling meeting of the creditors</a:t>
            </a:r>
            <a:r>
              <a:rPr lang="en-US" sz="2600" dirty="0" smtClean="0">
                <a:latin typeface="+mj-lt"/>
                <a:hlinkClick r:id="rId2"/>
              </a:rPr>
              <a:t>[xvii</a:t>
            </a:r>
            <a:r>
              <a:rPr lang="en-US" sz="2600" dirty="0" smtClean="0">
                <a:latin typeface="+mj-lt"/>
                <a:hlinkClick r:id="rId2"/>
              </a:rPr>
              <a:t>]</a:t>
            </a:r>
            <a:r>
              <a:rPr lang="en-US" sz="2600" dirty="0" smtClean="0">
                <a:latin typeface="+mj-lt"/>
              </a:rPr>
              <a:t>.</a:t>
            </a:r>
            <a:endParaRPr lang="en-US" sz="2600" dirty="0" smtClean="0">
              <a:latin typeface="+mj-lt"/>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object 2"/>
          <p:cNvSpPr txBox="1"/>
          <p:nvPr/>
        </p:nvSpPr>
        <p:spPr>
          <a:xfrm>
            <a:off x="381000" y="481643"/>
            <a:ext cx="8305800" cy="5614357"/>
          </a:xfrm>
          <a:prstGeom prst="rect">
            <a:avLst/>
          </a:prstGeom>
        </p:spPr>
        <p:txBody>
          <a:bodyPr vert="horz" wrap="square" lIns="0" tIns="12700" rIns="0" bIns="0" rtlCol="0">
            <a:spAutoFit/>
          </a:bodyPr>
          <a:lstStyle/>
          <a:p>
            <a:pPr algn="just"/>
            <a:r>
              <a:rPr lang="en-US" sz="2800" b="1" dirty="0" smtClean="0">
                <a:solidFill>
                  <a:srgbClr val="FF0000"/>
                </a:solidFill>
                <a:latin typeface="+mj-lt"/>
              </a:rPr>
              <a:t>VI</a:t>
            </a:r>
            <a:r>
              <a:rPr lang="en-US" sz="2800" b="1" dirty="0" smtClean="0">
                <a:solidFill>
                  <a:srgbClr val="FF0000"/>
                </a:solidFill>
                <a:latin typeface="+mj-lt"/>
              </a:rPr>
              <a:t>. Meetings of Debenture Holders:</a:t>
            </a:r>
          </a:p>
          <a:p>
            <a:pPr algn="just"/>
            <a:r>
              <a:rPr lang="en-US" sz="2400" dirty="0" smtClean="0">
                <a:latin typeface="+mj-lt"/>
              </a:rPr>
              <a:t> </a:t>
            </a:r>
          </a:p>
          <a:p>
            <a:pPr algn="just"/>
            <a:r>
              <a:rPr lang="en-US" sz="2400" dirty="0" smtClean="0">
                <a:latin typeface="+mj-lt"/>
              </a:rPr>
              <a:t>Companies are entitled to issues debentures</a:t>
            </a:r>
            <a:r>
              <a:rPr lang="en-US" sz="2400" dirty="0" smtClean="0">
                <a:latin typeface="+mj-lt"/>
                <a:hlinkClick r:id="rId2"/>
              </a:rPr>
              <a:t>[xviii]</a:t>
            </a:r>
            <a:r>
              <a:rPr lang="en-US" sz="2400" dirty="0" smtClean="0">
                <a:latin typeface="+mj-lt"/>
              </a:rPr>
              <a:t> and to implement the same it calls meeting of debenture holders. It is between the board of directors and debenture holders to discuss the rights and responsibilities related to debentures.</a:t>
            </a:r>
          </a:p>
          <a:p>
            <a:pPr algn="just"/>
            <a:r>
              <a:rPr lang="en-US" sz="2400" dirty="0" smtClean="0">
                <a:latin typeface="+mj-lt"/>
              </a:rPr>
              <a:t>Meetings of the debenture holders are held according to the conditions contained in the debenture trust deed. These meetings are called from time to time where the interests of debenture holders are involved at the time of reconstruction, </a:t>
            </a:r>
            <a:r>
              <a:rPr lang="en-US" sz="2400" dirty="0" err="1" smtClean="0">
                <a:latin typeface="+mj-lt"/>
              </a:rPr>
              <a:t>reorganisation</a:t>
            </a:r>
            <a:r>
              <a:rPr lang="en-US" sz="2400" dirty="0" smtClean="0">
                <a:latin typeface="+mj-lt"/>
              </a:rPr>
              <a:t>, amalgamation or winding up of the company. The rules and regulations entered in trust deed relate to the notice of the meeting, appointment of a Chairman of the meeting, passing the resolutions, quorum of the meeting and the writing and signing of minutes</a:t>
            </a:r>
            <a:r>
              <a:rPr lang="en-US" sz="2400" dirty="0" smtClean="0">
                <a:latin typeface="+mj-lt"/>
              </a:rPr>
              <a:t>.</a:t>
            </a:r>
            <a:endParaRPr lang="en-US" sz="2400" dirty="0" smtClean="0">
              <a:latin typeface="+mj-lt"/>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a16="http://schemas.microsoft.com/office/drawing/2014/main" xmlns=""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8</a:t>
            </a:fld>
            <a:endParaRPr lang="en-US"/>
          </a:p>
        </p:txBody>
      </p:sp>
      <p:sp>
        <p:nvSpPr>
          <p:cNvPr id="8" name="Title 1">
            <a:extLst>
              <a:ext uri="{FF2B5EF4-FFF2-40B4-BE49-F238E27FC236}">
                <a16:creationId xmlns:a16="http://schemas.microsoft.com/office/drawing/2014/main" xmlns=""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p14="http://schemas.microsoft.com/office/powerpoint/2010/main" xmlns="" val="2127943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4658</TotalTime>
  <Words>103</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WELCOME  Class: B.Com – Part-2  Subject: Business Regulatory Framework TOPIC: Kinds of Meeting-C: Board Meetings; Meetings of the Committees of Directors; Class meetings., Meetings of creditors, Meetings of debenture-holders     </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420</cp:revision>
  <dcterms:created xsi:type="dcterms:W3CDTF">2011-08-23T10:02:56Z</dcterms:created>
  <dcterms:modified xsi:type="dcterms:W3CDTF">2020-07-31T09:59:52Z</dcterms:modified>
</cp:coreProperties>
</file>